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88"/>
  </p:notesMasterIdLst>
  <p:handoutMasterIdLst>
    <p:handoutMasterId r:id="rId89"/>
  </p:handoutMasterIdLst>
  <p:sldIdLst>
    <p:sldId id="316" r:id="rId5"/>
    <p:sldId id="403" r:id="rId6"/>
    <p:sldId id="632" r:id="rId7"/>
    <p:sldId id="633" r:id="rId8"/>
    <p:sldId id="634" r:id="rId9"/>
    <p:sldId id="635" r:id="rId10"/>
    <p:sldId id="636" r:id="rId11"/>
    <p:sldId id="661" r:id="rId12"/>
    <p:sldId id="637" r:id="rId13"/>
    <p:sldId id="638" r:id="rId14"/>
    <p:sldId id="639" r:id="rId15"/>
    <p:sldId id="640" r:id="rId16"/>
    <p:sldId id="641" r:id="rId17"/>
    <p:sldId id="642" r:id="rId18"/>
    <p:sldId id="643" r:id="rId19"/>
    <p:sldId id="644" r:id="rId20"/>
    <p:sldId id="645" r:id="rId21"/>
    <p:sldId id="646" r:id="rId22"/>
    <p:sldId id="647" r:id="rId23"/>
    <p:sldId id="662" r:id="rId24"/>
    <p:sldId id="663" r:id="rId25"/>
    <p:sldId id="648" r:id="rId26"/>
    <p:sldId id="649" r:id="rId27"/>
    <p:sldId id="650" r:id="rId28"/>
    <p:sldId id="651" r:id="rId29"/>
    <p:sldId id="652" r:id="rId30"/>
    <p:sldId id="653" r:id="rId31"/>
    <p:sldId id="654" r:id="rId32"/>
    <p:sldId id="655" r:id="rId33"/>
    <p:sldId id="656" r:id="rId34"/>
    <p:sldId id="657" r:id="rId35"/>
    <p:sldId id="660" r:id="rId36"/>
    <p:sldId id="658" r:id="rId37"/>
    <p:sldId id="659" r:id="rId38"/>
    <p:sldId id="664" r:id="rId39"/>
    <p:sldId id="665" r:id="rId40"/>
    <p:sldId id="666" r:id="rId41"/>
    <p:sldId id="667" r:id="rId42"/>
    <p:sldId id="668" r:id="rId43"/>
    <p:sldId id="669" r:id="rId44"/>
    <p:sldId id="670" r:id="rId45"/>
    <p:sldId id="671" r:id="rId46"/>
    <p:sldId id="672" r:id="rId47"/>
    <p:sldId id="673" r:id="rId48"/>
    <p:sldId id="674" r:id="rId49"/>
    <p:sldId id="675" r:id="rId50"/>
    <p:sldId id="676" r:id="rId51"/>
    <p:sldId id="677" r:id="rId52"/>
    <p:sldId id="678" r:id="rId53"/>
    <p:sldId id="679" r:id="rId54"/>
    <p:sldId id="680" r:id="rId55"/>
    <p:sldId id="681" r:id="rId56"/>
    <p:sldId id="682" r:id="rId57"/>
    <p:sldId id="683" r:id="rId58"/>
    <p:sldId id="684" r:id="rId59"/>
    <p:sldId id="685" r:id="rId60"/>
    <p:sldId id="687" r:id="rId61"/>
    <p:sldId id="688" r:id="rId62"/>
    <p:sldId id="689" r:id="rId63"/>
    <p:sldId id="690" r:id="rId64"/>
    <p:sldId id="691" r:id="rId65"/>
    <p:sldId id="686" r:id="rId66"/>
    <p:sldId id="692" r:id="rId67"/>
    <p:sldId id="693" r:id="rId68"/>
    <p:sldId id="694" r:id="rId69"/>
    <p:sldId id="695" r:id="rId70"/>
    <p:sldId id="696" r:id="rId71"/>
    <p:sldId id="697" r:id="rId72"/>
    <p:sldId id="699" r:id="rId73"/>
    <p:sldId id="700" r:id="rId74"/>
    <p:sldId id="698" r:id="rId75"/>
    <p:sldId id="702" r:id="rId76"/>
    <p:sldId id="701" r:id="rId77"/>
    <p:sldId id="707" r:id="rId78"/>
    <p:sldId id="703" r:id="rId79"/>
    <p:sldId id="704" r:id="rId80"/>
    <p:sldId id="705" r:id="rId81"/>
    <p:sldId id="706" r:id="rId82"/>
    <p:sldId id="708" r:id="rId83"/>
    <p:sldId id="709" r:id="rId84"/>
    <p:sldId id="710" r:id="rId85"/>
    <p:sldId id="339" r:id="rId86"/>
    <p:sldId id="364" r:id="rId87"/>
  </p:sldIdLst>
  <p:sldSz cx="9144000" cy="6858000" type="screen4x3"/>
  <p:notesSz cx="6858000" cy="9144000"/>
  <p:custDataLst>
    <p:tags r:id="rId9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924">
          <p15:clr>
            <a:srgbClr val="A4A3A4"/>
          </p15:clr>
        </p15:guide>
        <p15:guide id="6" orient="horz" pos="736">
          <p15:clr>
            <a:srgbClr val="A4A3A4"/>
          </p15:clr>
        </p15:guide>
        <p15:guide id="7" orient="horz" pos="2882">
          <p15:clr>
            <a:srgbClr val="A4A3A4"/>
          </p15:clr>
        </p15:guide>
        <p15:guide id="8" orient="horz" pos="560">
          <p15:clr>
            <a:srgbClr val="A4A3A4"/>
          </p15:clr>
        </p15:guide>
        <p15:guide id="9" pos="2880">
          <p15:clr>
            <a:srgbClr val="A4A3A4"/>
          </p15:clr>
        </p15:guide>
        <p15:guide id="10" pos="280">
          <p15:clr>
            <a:srgbClr val="A4A3A4"/>
          </p15:clr>
        </p15:guide>
        <p15:guide id="11" pos="5501">
          <p15:clr>
            <a:srgbClr val="A4A3A4"/>
          </p15:clr>
        </p15:guide>
        <p15:guide id="12" pos="2824">
          <p15:clr>
            <a:srgbClr val="A4A3A4"/>
          </p15:clr>
        </p15:guide>
        <p15:guide id="13" pos="2936">
          <p15:clr>
            <a:srgbClr val="A4A3A4"/>
          </p15:clr>
        </p15:guide>
        <p15:guide id="14" pos="4172">
          <p15:clr>
            <a:srgbClr val="A4A3A4"/>
          </p15:clr>
        </p15:guide>
        <p15:guide id="15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92222"/>
    <a:srgbClr val="00BBEE"/>
    <a:srgbClr val="7F7F7F"/>
    <a:srgbClr val="666666"/>
    <a:srgbClr val="FF0000"/>
    <a:srgbClr val="EDCAED"/>
    <a:srgbClr val="C85FC8"/>
    <a:srgbClr val="722772"/>
    <a:srgbClr val="869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78333" autoAdjust="0"/>
  </p:normalViewPr>
  <p:slideViewPr>
    <p:cSldViewPr snapToObjects="1" showGuides="1">
      <p:cViewPr varScale="1">
        <p:scale>
          <a:sx n="82" d="100"/>
          <a:sy n="82" d="100"/>
        </p:scale>
        <p:origin x="1502" y="77"/>
      </p:cViewPr>
      <p:guideLst>
        <p:guide orient="horz" pos="5"/>
        <p:guide orient="horz" pos="4043"/>
        <p:guide orient="horz" pos="2387"/>
        <p:guide orient="horz" pos="4233"/>
        <p:guide orient="horz" pos="924"/>
        <p:guide orient="horz" pos="736"/>
        <p:guide orient="horz" pos="2882"/>
        <p:guide orient="horz" pos="560"/>
        <p:guide pos="2880"/>
        <p:guide pos="280"/>
        <p:guide pos="5501"/>
        <p:guide pos="2824"/>
        <p:guide pos="2936"/>
        <p:guide pos="4172"/>
        <p:guide pos="15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978"/>
    </p:cViewPr>
  </p:sorterViewPr>
  <p:notesViewPr>
    <p:cSldViewPr snapToObjects="1" showGuides="1">
      <p:cViewPr varScale="1">
        <p:scale>
          <a:sx n="62" d="100"/>
          <a:sy n="62" d="100"/>
        </p:scale>
        <p:origin x="3226" y="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tags" Target="tags/tag1.xml"/><Relationship Id="rId95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2023-11-22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lack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wf_phot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8788" y="544531"/>
            <a:ext cx="4811856" cy="1854206"/>
          </a:xfrm>
        </p:spPr>
        <p:txBody>
          <a:bodyPr anchor="b" anchorCtr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701703" y="2274980"/>
            <a:ext cx="3074395" cy="2060440"/>
            <a:chOff x="5701703" y="682760"/>
            <a:chExt cx="3074395" cy="2060440"/>
          </a:xfrm>
        </p:grpSpPr>
        <p:sp>
          <p:nvSpPr>
            <p:cNvPr id="5" name="Freeform 4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199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17" y="6279323"/>
            <a:ext cx="2520922" cy="17607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6570921"/>
            <a:ext cx="868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9320" y="2543510"/>
            <a:ext cx="4811323" cy="1233311"/>
          </a:xfrm>
        </p:spPr>
        <p:txBody>
          <a:bodyPr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2400" baseline="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419537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k153597rk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pic>
        <p:nvPicPr>
          <p:cNvPr id="9" name="Picture 8" descr="Pow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94652" y="170122"/>
            <a:ext cx="1535846" cy="1781155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ight Bulb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15201" y="170122"/>
            <a:ext cx="1388650" cy="2239199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gnify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17943" y="158624"/>
            <a:ext cx="2000897" cy="200685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eak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42376" y="195281"/>
            <a:ext cx="2191150" cy="180884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4025851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9368" y="3429000"/>
            <a:ext cx="4114286" cy="34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0060505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18677" y="3062745"/>
            <a:ext cx="2447619" cy="365714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A05379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689478"/>
            <a:ext cx="5485715" cy="20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A05379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584716"/>
            <a:ext cx="5485715" cy="212381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kd186908sd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05212" y="3953896"/>
            <a:ext cx="3657143" cy="2733334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k318019rk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10097"/>
            <a:ext cx="8228013" cy="670326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</a:defRPr>
            </a:lvl1pPr>
            <a:lvl2pPr marL="231775" indent="-231775">
              <a:spcBef>
                <a:spcPts val="624"/>
              </a:spcBef>
              <a:buFont typeface="Arial" pitchFamily="34" charset="0"/>
              <a:buChar char="•"/>
              <a:defRPr/>
            </a:lvl2pPr>
            <a:lvl3pPr marL="457200" indent="-231775">
              <a:buFont typeface="Arial" pitchFamily="34" charset="0"/>
              <a:buChar char="–"/>
              <a:defRPr/>
            </a:lvl3pPr>
            <a:lvl4pPr marL="688975" indent="-225425">
              <a:buFont typeface="Arial" pitchFamily="34" charset="0"/>
              <a:buChar char="•"/>
              <a:defRPr/>
            </a:lvl4pPr>
            <a:lvl5pPr marL="914400" indent="-225425">
              <a:buFont typeface="Arial" pitchFamily="34" charset="0"/>
              <a:buChar char="–"/>
              <a:tabLst/>
              <a:defRPr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59314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2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660900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0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9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358359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81125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4" name="AutoShape 2" descr="Logo">
            <a:extLst>
              <a:ext uri="{FF2B5EF4-FFF2-40B4-BE49-F238E27FC236}">
                <a16:creationId xmlns:a16="http://schemas.microsoft.com/office/drawing/2014/main" id="{611176F2-D230-5C7E-120A-793547B2866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Logo">
            <a:extLst>
              <a:ext uri="{FF2B5EF4-FFF2-40B4-BE49-F238E27FC236}">
                <a16:creationId xmlns:a16="http://schemas.microsoft.com/office/drawing/2014/main" id="{F286E200-26E5-8A63-0235-CC908053A33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0" name="Picture 6" descr="Cypress.io">
            <a:extLst>
              <a:ext uri="{FF2B5EF4-FFF2-40B4-BE49-F238E27FC236}">
                <a16:creationId xmlns:a16="http://schemas.microsoft.com/office/drawing/2014/main" id="{10FE57D1-9E81-0EFA-3B5F-9DDD928AFD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020" y="188912"/>
            <a:ext cx="766763" cy="76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1" r:id="rId10"/>
    <p:sldLayoutId id="2147483657" r:id="rId11"/>
    <p:sldLayoutId id="2147483658" r:id="rId12"/>
    <p:sldLayoutId id="2147483659" r:id="rId13"/>
    <p:sldLayoutId id="2147483663" r:id="rId14"/>
    <p:sldLayoutId id="2147483662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Cypress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2000" y="297180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Parameswari 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D8ED6-1EE1-B1FD-EAFB-BFA57A59CB4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Modern Tool: </a:t>
            </a:r>
          </a:p>
          <a:p>
            <a:pPr lvl="1"/>
            <a:r>
              <a:rPr lang="en-US" dirty="0"/>
              <a:t>Cypress is a Java script-based automation tool that runs in the browser and on Node.js. </a:t>
            </a:r>
          </a:p>
          <a:p>
            <a:pPr lvl="1"/>
            <a:r>
              <a:rPr lang="en-US" dirty="0"/>
              <a:t>It is based on Mocha and Chai and is written in Java script. </a:t>
            </a:r>
          </a:p>
          <a:p>
            <a:pPr lvl="1"/>
            <a:r>
              <a:rPr lang="en-US" dirty="0"/>
              <a:t>This makes Cypress fast and reliable for testing almost every website, those written in Java script.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6C527-A7FB-18DB-227C-31FA825A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Cypress?</a:t>
            </a:r>
          </a:p>
        </p:txBody>
      </p:sp>
    </p:spTree>
    <p:extLst>
      <p:ext uri="{BB962C8B-B14F-4D97-AF65-F5344CB8AC3E}">
        <p14:creationId xmlns:p14="http://schemas.microsoft.com/office/powerpoint/2010/main" val="47363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D8ED6-1EE1-B1FD-EAFB-BFA57A59CB4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Fast to Setup: </a:t>
            </a:r>
          </a:p>
          <a:p>
            <a:pPr lvl="1"/>
            <a:r>
              <a:rPr lang="en-US" dirty="0"/>
              <a:t>Cypress has no additional requirements for a standard installation. </a:t>
            </a:r>
          </a:p>
          <a:p>
            <a:pPr lvl="1"/>
            <a:r>
              <a:rPr lang="en-US" dirty="0"/>
              <a:t>We do not need any libraries, testing engines, servers, drivers or wrappers. </a:t>
            </a:r>
          </a:p>
          <a:p>
            <a:pPr lvl="1"/>
            <a:r>
              <a:rPr lang="en-US" dirty="0"/>
              <a:t>Cypress doesn’t require configuration or additional choices to be made.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6C527-A7FB-18DB-227C-31FA825A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Cypress?</a:t>
            </a:r>
          </a:p>
        </p:txBody>
      </p:sp>
    </p:spTree>
    <p:extLst>
      <p:ext uri="{BB962C8B-B14F-4D97-AF65-F5344CB8AC3E}">
        <p14:creationId xmlns:p14="http://schemas.microsoft.com/office/powerpoint/2010/main" val="3240505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D8ED6-1EE1-B1FD-EAFB-BFA57A59CB4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Fast to Implement and Debug: </a:t>
            </a:r>
          </a:p>
          <a:p>
            <a:pPr lvl="1"/>
            <a:r>
              <a:rPr lang="en-US" dirty="0"/>
              <a:t>It uses Domain Specific Language that is not pure JavaScript.</a:t>
            </a:r>
          </a:p>
          <a:p>
            <a:pPr lvl="1"/>
            <a:r>
              <a:rPr lang="en-US" dirty="0"/>
              <a:t>Cypress makes it easier for JS developers in the automated testing community to start using the framework. </a:t>
            </a:r>
          </a:p>
          <a:p>
            <a:pPr lvl="1"/>
            <a:r>
              <a:rPr lang="en-US" dirty="0"/>
              <a:t>It is also an approachable tool for experienced QA engineers who are already working with other testing frameworks.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6C527-A7FB-18DB-227C-31FA825A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Cypress?</a:t>
            </a:r>
          </a:p>
        </p:txBody>
      </p:sp>
    </p:spTree>
    <p:extLst>
      <p:ext uri="{BB962C8B-B14F-4D97-AF65-F5344CB8AC3E}">
        <p14:creationId xmlns:p14="http://schemas.microsoft.com/office/powerpoint/2010/main" val="1749699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D8ED6-1EE1-B1FD-EAFB-BFA57A59CB4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Fast to Implement and Debug: </a:t>
            </a:r>
          </a:p>
          <a:p>
            <a:pPr lvl="1"/>
            <a:r>
              <a:rPr lang="en-US" dirty="0"/>
              <a:t>The debugging process in Cypress is streamlined and simple. </a:t>
            </a:r>
          </a:p>
          <a:p>
            <a:pPr lvl="1"/>
            <a:r>
              <a:rPr lang="en-US" dirty="0"/>
              <a:t>With native access to every single object, we can easily analyze errors within your application. </a:t>
            </a:r>
          </a:p>
          <a:p>
            <a:pPr lvl="1"/>
            <a:r>
              <a:rPr lang="en-US" dirty="0"/>
              <a:t>We can debug your application directly with Chrome Dev Tools while the tests are being executed in the browser.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6C527-A7FB-18DB-227C-31FA825A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Cypress?</a:t>
            </a:r>
          </a:p>
        </p:txBody>
      </p:sp>
    </p:spTree>
    <p:extLst>
      <p:ext uri="{BB962C8B-B14F-4D97-AF65-F5344CB8AC3E}">
        <p14:creationId xmlns:p14="http://schemas.microsoft.com/office/powerpoint/2010/main" val="3159556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D8ED6-1EE1-B1FD-EAFB-BFA57A59CB4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Fast to Execute: </a:t>
            </a:r>
          </a:p>
          <a:p>
            <a:r>
              <a:rPr lang="en-US" dirty="0"/>
              <a:t>Cypress provides a fast, easy, and reliable way to test our application. </a:t>
            </a:r>
          </a:p>
          <a:p>
            <a:r>
              <a:rPr lang="en-US" dirty="0"/>
              <a:t>It automatically waits for the DOM to be loaded so we don’t have to implement additional waits or set up explicit or implicit waits. </a:t>
            </a:r>
          </a:p>
          <a:p>
            <a:r>
              <a:rPr lang="en-US" dirty="0"/>
              <a:t>Cypress follows everything that happens in our application synchronously—it knows when the page is being loaded and when elements send events.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6C527-A7FB-18DB-227C-31FA825A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Cypress?</a:t>
            </a:r>
          </a:p>
        </p:txBody>
      </p:sp>
    </p:spTree>
    <p:extLst>
      <p:ext uri="{BB962C8B-B14F-4D97-AF65-F5344CB8AC3E}">
        <p14:creationId xmlns:p14="http://schemas.microsoft.com/office/powerpoint/2010/main" val="3593326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91B05A-FAA0-1769-7727-83EA43BE6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Cypress gives the ability to capture snapshots during a test run.</a:t>
            </a:r>
          </a:p>
          <a:p>
            <a:r>
              <a:rPr lang="en-US" dirty="0"/>
              <a:t> Hovering over a command in the Command Log displays an event summary that describes each event in a test step.</a:t>
            </a:r>
          </a:p>
          <a:p>
            <a:r>
              <a:rPr lang="en-US" dirty="0"/>
              <a:t>Cypress enables easy debugging from the Developer Tools. </a:t>
            </a:r>
          </a:p>
          <a:p>
            <a:r>
              <a:rPr lang="en-US" dirty="0"/>
              <a:t>Errors are displayed, and stack traces are available for each error.</a:t>
            </a:r>
          </a:p>
          <a:p>
            <a:r>
              <a:rPr lang="en-US" dirty="0"/>
              <a:t>Cypress ensures that synchronization techniques like sleep and wait are unnecessary in test cases. </a:t>
            </a:r>
          </a:p>
          <a:p>
            <a:r>
              <a:rPr lang="en-US" dirty="0"/>
              <a:t>Instead, it waits for actions and checks before proceeding ahead.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53988A-7772-FE26-5097-F67A9A4FA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 of Cypress Testing</a:t>
            </a:r>
          </a:p>
        </p:txBody>
      </p:sp>
    </p:spTree>
    <p:extLst>
      <p:ext uri="{BB962C8B-B14F-4D97-AF65-F5344CB8AC3E}">
        <p14:creationId xmlns:p14="http://schemas.microsoft.com/office/powerpoint/2010/main" val="2789913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91B05A-FAA0-1769-7727-83EA43BE6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Cypress ensures the characteristics of the functions, timers, and server responses. </a:t>
            </a:r>
          </a:p>
          <a:p>
            <a:r>
              <a:rPr lang="en-US" dirty="0"/>
              <a:t>This is critical from a unit testing point of view.</a:t>
            </a:r>
          </a:p>
          <a:p>
            <a:r>
              <a:rPr lang="en-US" dirty="0"/>
              <a:t>Cypress can capture a screenshot of the browser window on failure by default. </a:t>
            </a:r>
          </a:p>
          <a:p>
            <a:r>
              <a:rPr lang="en-US" dirty="0"/>
              <a:t>It also records a video of your entire test suite execution running from its command-line interface.</a:t>
            </a:r>
          </a:p>
          <a:p>
            <a:r>
              <a:rPr lang="en-US" dirty="0"/>
              <a:t>Because of its architectural design, Cypress provides quick, steady, and dependable test execution results compared to other tools in automation.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53988A-7772-FE26-5097-F67A9A4FA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 of Cypress Testing</a:t>
            </a:r>
          </a:p>
        </p:txBody>
      </p:sp>
    </p:spTree>
    <p:extLst>
      <p:ext uri="{BB962C8B-B14F-4D97-AF65-F5344CB8AC3E}">
        <p14:creationId xmlns:p14="http://schemas.microsoft.com/office/powerpoint/2010/main" val="3054198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91B05A-FAA0-1769-7727-83EA43BE65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Cypress has a good error logging message that describes why our script failed.</a:t>
            </a:r>
          </a:p>
          <a:p>
            <a:r>
              <a:rPr lang="en-US" dirty="0"/>
              <a:t>Cypress has an easy-to-use API and requires no configuration to start with.</a:t>
            </a:r>
          </a:p>
          <a:p>
            <a:r>
              <a:rPr lang="en-US" dirty="0"/>
              <a:t>Cypress supports only JavaScript which makes it a preferred choice for developers as well. </a:t>
            </a:r>
          </a:p>
          <a:p>
            <a:r>
              <a:rPr lang="en-US" dirty="0"/>
              <a:t>However, this adds to the learning curve for testers or developers who aren’t familiar with JavaScript.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53988A-7772-FE26-5097-F67A9A4FA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 of Cypress Testing</a:t>
            </a:r>
          </a:p>
        </p:txBody>
      </p:sp>
    </p:spTree>
    <p:extLst>
      <p:ext uri="{BB962C8B-B14F-4D97-AF65-F5344CB8AC3E}">
        <p14:creationId xmlns:p14="http://schemas.microsoft.com/office/powerpoint/2010/main" val="2062667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3E0835-26E7-5670-A7A9-E49E800EBC9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Requires compulsory installation of NPM packages as it is limited to JavaScript only.</a:t>
            </a:r>
          </a:p>
          <a:p>
            <a:r>
              <a:rPr lang="en-US" dirty="0"/>
              <a:t>Does not support multiple tabs while running tests.</a:t>
            </a:r>
          </a:p>
          <a:p>
            <a:r>
              <a:rPr lang="en-US" dirty="0"/>
              <a:t>Does not support a very broad range of browsers like Selenium WebDriver does.</a:t>
            </a:r>
          </a:p>
          <a:p>
            <a:r>
              <a:rPr lang="en-US" dirty="0"/>
              <a:t>Sole reliance on JavaScript multiplies syntax complexities.</a:t>
            </a:r>
          </a:p>
          <a:p>
            <a:r>
              <a:rPr lang="en-US" dirty="0"/>
              <a:t>Cypress community is not that large and there are not many cypress experts who can help you out with complex issues.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8E30A-00BA-A3B9-98DB-3B1C6A993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Cypress Drawbacks</a:t>
            </a:r>
          </a:p>
        </p:txBody>
      </p:sp>
    </p:spTree>
    <p:extLst>
      <p:ext uri="{BB962C8B-B14F-4D97-AF65-F5344CB8AC3E}">
        <p14:creationId xmlns:p14="http://schemas.microsoft.com/office/powerpoint/2010/main" val="3992022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907EAC-21CE-6609-546B-4DE43BC0F2E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Cypress tests run inside the browser.</a:t>
            </a:r>
          </a:p>
          <a:p>
            <a:r>
              <a:rPr lang="en-US" dirty="0"/>
              <a:t>It allows Cypress to modify the browser's behavior by listening to the incoming network requests and altering them on the fly. </a:t>
            </a:r>
          </a:p>
          <a:p>
            <a:r>
              <a:rPr lang="en-US" dirty="0"/>
              <a:t>In addition, cypress tests have a lower flakiness rate than Selenium tests since Cypress does not use WebDriver. </a:t>
            </a:r>
          </a:p>
          <a:p>
            <a:r>
              <a:rPr lang="en-US" dirty="0"/>
              <a:t>Instead, spies and stubs can be used at run time to control the behavior of functions and times. 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A06565-AE01-B35B-1F4E-3070B29A3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Cypress Architecture</a:t>
            </a:r>
          </a:p>
        </p:txBody>
      </p:sp>
    </p:spTree>
    <p:extLst>
      <p:ext uri="{BB962C8B-B14F-4D97-AF65-F5344CB8AC3E}">
        <p14:creationId xmlns:p14="http://schemas.microsoft.com/office/powerpoint/2010/main" val="4080104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F19EC8-C519-215D-87F1-C94BA5BF4F9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Introduction to Cypress</a:t>
            </a:r>
          </a:p>
          <a:p>
            <a:r>
              <a:rPr lang="en-IN" dirty="0"/>
              <a:t>Getting Started</a:t>
            </a:r>
          </a:p>
          <a:p>
            <a:r>
              <a:rPr lang="en-IN" dirty="0"/>
              <a:t>Writing Cypress Tests</a:t>
            </a:r>
          </a:p>
          <a:p>
            <a:r>
              <a:rPr lang="en-IN" dirty="0"/>
              <a:t>Cypress Commands</a:t>
            </a:r>
          </a:p>
          <a:p>
            <a:r>
              <a:rPr lang="en-IN" dirty="0"/>
              <a:t>Working with Data</a:t>
            </a:r>
          </a:p>
          <a:p>
            <a:r>
              <a:rPr lang="en-IN" dirty="0"/>
              <a:t>Page Object Model (POM)</a:t>
            </a:r>
          </a:p>
          <a:p>
            <a:r>
              <a:rPr lang="en-IN" dirty="0"/>
              <a:t>Hooks and Configuration</a:t>
            </a:r>
          </a:p>
          <a:p>
            <a:r>
              <a:rPr lang="en-US" dirty="0"/>
              <a:t>Test Organizers and Runners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4214430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06565-AE01-B35B-1F4E-3070B29A3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Cypress Architecture</a:t>
            </a:r>
          </a:p>
        </p:txBody>
      </p:sp>
      <p:pic>
        <p:nvPicPr>
          <p:cNvPr id="7170" name="Picture 2" descr="Selenium Architecture">
            <a:extLst>
              <a:ext uri="{FF2B5EF4-FFF2-40B4-BE49-F238E27FC236}">
                <a16:creationId xmlns:a16="http://schemas.microsoft.com/office/drawing/2014/main" id="{37EB3809-1069-5D90-4922-56D4EA753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35" y="2362200"/>
            <a:ext cx="9144000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403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06565-AE01-B35B-1F4E-3070B29A3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Cypress Architecture</a:t>
            </a:r>
          </a:p>
        </p:txBody>
      </p:sp>
      <p:pic>
        <p:nvPicPr>
          <p:cNvPr id="8194" name="Picture 2" descr="Cypress Architecture">
            <a:extLst>
              <a:ext uri="{FF2B5EF4-FFF2-40B4-BE49-F238E27FC236}">
                <a16:creationId xmlns:a16="http://schemas.microsoft.com/office/drawing/2014/main" id="{919848EC-8866-F1C0-1174-2315DEEA3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35" y="1828800"/>
            <a:ext cx="9144000" cy="361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186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06565-AE01-B35B-1F4E-3070B29A3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Cypress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828B5B-4261-19CB-1E35-0CD0F4B68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70" y="1676400"/>
            <a:ext cx="8205260" cy="445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56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73CDB3-E20E-2580-9DE9-21C21644D6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Cypress executes on a NodeJS server that invokes the tested browser for running Cypress tests, which are encapsulated in another </a:t>
            </a:r>
            <a:r>
              <a:rPr lang="en-US" dirty="0" err="1"/>
              <a:t>iFrame</a:t>
            </a:r>
            <a:r>
              <a:rPr lang="en-US" dirty="0"/>
              <a:t>.</a:t>
            </a:r>
          </a:p>
          <a:p>
            <a:r>
              <a:rPr lang="en-US" dirty="0"/>
              <a:t>This can be accomplished by running both the Cypress and NodeJS processes on the same session, thereby allowing Cypress to mock JavaScript global objects. </a:t>
            </a:r>
          </a:p>
          <a:p>
            <a:r>
              <a:rPr lang="en-US" dirty="0"/>
              <a:t>In addition, NodeJS's running process also acts as a proxy that helps intercept HTTP requests, helping Cypress mock these requests during testing.</a:t>
            </a:r>
          </a:p>
          <a:p>
            <a:r>
              <a:rPr lang="en-US" dirty="0"/>
              <a:t>Cypress supports Chrome-family browsers (including Electron and Chromium-based Microsoft Edge) and Firefox.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A06565-AE01-B35B-1F4E-3070B29A3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Cypress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41647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0194-E2A5-75D5-087B-5439E1181B0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Chrome</a:t>
            </a:r>
          </a:p>
          <a:p>
            <a:r>
              <a:rPr lang="en-US" dirty="0"/>
              <a:t>Chrome Beta</a:t>
            </a:r>
          </a:p>
          <a:p>
            <a:r>
              <a:rPr lang="en-US" dirty="0"/>
              <a:t>Chrome Canary</a:t>
            </a:r>
          </a:p>
          <a:p>
            <a:r>
              <a:rPr lang="en-US" dirty="0"/>
              <a:t>Chromium</a:t>
            </a:r>
          </a:p>
          <a:p>
            <a:r>
              <a:rPr lang="en-US" dirty="0"/>
              <a:t>Edge</a:t>
            </a:r>
          </a:p>
          <a:p>
            <a:r>
              <a:rPr lang="en-US" dirty="0"/>
              <a:t>Edge Beta</a:t>
            </a:r>
          </a:p>
          <a:p>
            <a:r>
              <a:rPr lang="en-US" dirty="0"/>
              <a:t>Edge Canary</a:t>
            </a:r>
          </a:p>
          <a:p>
            <a:r>
              <a:rPr lang="en-US" dirty="0"/>
              <a:t>Edge Dev</a:t>
            </a:r>
          </a:p>
          <a:p>
            <a:r>
              <a:rPr lang="en-US" dirty="0"/>
              <a:t>Electron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78B091-E5FF-33E3-306B-95ED2584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Browsers Supported by Cypress</a:t>
            </a:r>
          </a:p>
        </p:txBody>
      </p:sp>
    </p:spTree>
    <p:extLst>
      <p:ext uri="{BB962C8B-B14F-4D97-AF65-F5344CB8AC3E}">
        <p14:creationId xmlns:p14="http://schemas.microsoft.com/office/powerpoint/2010/main" val="2769263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0194-E2A5-75D5-087B-5439E1181B0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Chrome</a:t>
            </a:r>
          </a:p>
          <a:p>
            <a:r>
              <a:rPr lang="en-US" dirty="0"/>
              <a:t>Chrome Beta</a:t>
            </a:r>
          </a:p>
          <a:p>
            <a:r>
              <a:rPr lang="en-US" dirty="0"/>
              <a:t>Chrome Canary</a:t>
            </a:r>
          </a:p>
          <a:p>
            <a:r>
              <a:rPr lang="en-US" dirty="0"/>
              <a:t>Chromium</a:t>
            </a:r>
          </a:p>
          <a:p>
            <a:r>
              <a:rPr lang="en-US" dirty="0"/>
              <a:t>Edge</a:t>
            </a:r>
          </a:p>
          <a:p>
            <a:r>
              <a:rPr lang="en-US" dirty="0"/>
              <a:t>Edge Beta</a:t>
            </a:r>
          </a:p>
          <a:p>
            <a:r>
              <a:rPr lang="en-US" dirty="0"/>
              <a:t>Edge Canary</a:t>
            </a:r>
          </a:p>
          <a:p>
            <a:r>
              <a:rPr lang="en-US" dirty="0"/>
              <a:t>Edge Dev</a:t>
            </a:r>
          </a:p>
          <a:p>
            <a:r>
              <a:rPr lang="en-US" dirty="0"/>
              <a:t>Electron Firefox</a:t>
            </a:r>
          </a:p>
          <a:p>
            <a:r>
              <a:rPr lang="en-US" dirty="0"/>
              <a:t>Firefox Developer Edition</a:t>
            </a:r>
          </a:p>
          <a:p>
            <a:r>
              <a:rPr lang="en-US" dirty="0"/>
              <a:t>Firefox Nightly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78B091-E5FF-33E3-306B-95ED2584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Browsers Supported by Cypress</a:t>
            </a:r>
          </a:p>
        </p:txBody>
      </p:sp>
    </p:spTree>
    <p:extLst>
      <p:ext uri="{BB962C8B-B14F-4D97-AF65-F5344CB8AC3E}">
        <p14:creationId xmlns:p14="http://schemas.microsoft.com/office/powerpoint/2010/main" val="3068927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78B091-E5FF-33E3-306B-95ED2584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Selenium vs Cypress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81A80A-8886-FA5E-CB75-15657605F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33" y="1371600"/>
            <a:ext cx="8337734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08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78B091-E5FF-33E3-306B-95ED2584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Selenium vs Cypress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4AF32-A718-79D4-D6A4-2E8926CAC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95400"/>
            <a:ext cx="798049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94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78B091-E5FF-33E3-306B-95ED2584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Selenium vs Cypress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52E71-1881-9CF4-D89D-18967903B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76" y="1524000"/>
            <a:ext cx="819282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63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78B091-E5FF-33E3-306B-95ED2584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Selenium vs Cypress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C5B71-5A73-9D3E-70A0-96D56BD0B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1"/>
          <a:stretch/>
        </p:blipFill>
        <p:spPr>
          <a:xfrm>
            <a:off x="304800" y="1524000"/>
            <a:ext cx="836149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37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F19EC8-C519-215D-87F1-C94BA5BF4F9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Continuous Integration (CI)</a:t>
            </a:r>
          </a:p>
          <a:p>
            <a:r>
              <a:rPr lang="en-IN" dirty="0"/>
              <a:t>Advanced Cypress Concepts</a:t>
            </a:r>
          </a:p>
          <a:p>
            <a:r>
              <a:rPr lang="en-IN" dirty="0"/>
              <a:t>Best Practices</a:t>
            </a:r>
          </a:p>
          <a:p>
            <a:r>
              <a:rPr lang="en-IN" dirty="0"/>
              <a:t>Troubleshooting and Debugging</a:t>
            </a:r>
          </a:p>
          <a:p>
            <a:r>
              <a:rPr lang="en-US" dirty="0"/>
              <a:t>Integration with Other Tools</a:t>
            </a:r>
          </a:p>
          <a:p>
            <a:r>
              <a:rPr lang="en-IN" dirty="0"/>
              <a:t>Security Testing</a:t>
            </a:r>
          </a:p>
          <a:p>
            <a:r>
              <a:rPr lang="en-IN" dirty="0"/>
              <a:t>Performance Testing</a:t>
            </a:r>
          </a:p>
          <a:p>
            <a:r>
              <a:rPr lang="en-US" dirty="0"/>
              <a:t>Tips for Effective Testing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96768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78B091-E5FF-33E3-306B-95ED2584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Selenium vs Cypress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1C7D3-9A25-DDBA-EE5F-0E50EAEFE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524000"/>
            <a:ext cx="8205260" cy="45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7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991342-3140-BCE5-B315-10BDA810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Cypress Installation</a:t>
            </a:r>
          </a:p>
        </p:txBody>
      </p:sp>
      <p:pic>
        <p:nvPicPr>
          <p:cNvPr id="5122" name="Picture 2" descr="Cypress uses Node.js">
            <a:extLst>
              <a:ext uri="{FF2B5EF4-FFF2-40B4-BE49-F238E27FC236}">
                <a16:creationId xmlns:a16="http://schemas.microsoft.com/office/drawing/2014/main" id="{A2B07147-FB13-145D-141E-D9716CDE6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45" y="1981200"/>
            <a:ext cx="8045482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16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153625-B32C-2FF9-87D1-741BF0CDDA2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npm install -g cypress</a:t>
            </a:r>
          </a:p>
          <a:p>
            <a:r>
              <a:rPr lang="en-IN" dirty="0"/>
              <a:t>cypress open</a:t>
            </a:r>
          </a:p>
          <a:p>
            <a:r>
              <a:rPr lang="en-IN" dirty="0"/>
              <a:t>(or)</a:t>
            </a:r>
          </a:p>
          <a:p>
            <a:r>
              <a:rPr lang="en-IN" dirty="0"/>
              <a:t>npx cypress open</a:t>
            </a:r>
          </a:p>
          <a:p>
            <a:endParaRPr lang="en-IN" dirty="0"/>
          </a:p>
          <a:p>
            <a:r>
              <a:rPr lang="en-IN" dirty="0"/>
              <a:t>React cypress</a:t>
            </a:r>
          </a:p>
          <a:p>
            <a:pPr lvl="1"/>
            <a:r>
              <a:rPr lang="en-IN" dirty="0"/>
              <a:t>Go to project folder</a:t>
            </a:r>
          </a:p>
          <a:p>
            <a:pPr lvl="1"/>
            <a:r>
              <a:rPr lang="en-IN" dirty="0"/>
              <a:t>npm install --save-dev cypress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991342-3140-BCE5-B315-10BDA810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Cypress Installation</a:t>
            </a:r>
          </a:p>
        </p:txBody>
      </p:sp>
    </p:spTree>
    <p:extLst>
      <p:ext uri="{BB962C8B-B14F-4D97-AF65-F5344CB8AC3E}">
        <p14:creationId xmlns:p14="http://schemas.microsoft.com/office/powerpoint/2010/main" val="3154926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153625-B32C-2FF9-87D1-741BF0CDDA2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err="1"/>
              <a:t>mkdir</a:t>
            </a:r>
            <a:r>
              <a:rPr lang="en-IN" dirty="0"/>
              <a:t> cypress</a:t>
            </a:r>
          </a:p>
          <a:p>
            <a:r>
              <a:rPr lang="en-IN" dirty="0"/>
              <a:t>cd cypress</a:t>
            </a:r>
          </a:p>
          <a:p>
            <a:r>
              <a:rPr lang="en-IN" dirty="0" err="1"/>
              <a:t>mkdir</a:t>
            </a:r>
            <a:r>
              <a:rPr lang="en-IN" dirty="0"/>
              <a:t> integrations</a:t>
            </a:r>
          </a:p>
          <a:p>
            <a:r>
              <a:rPr lang="en-IN" dirty="0"/>
              <a:t>cd integrations</a:t>
            </a:r>
          </a:p>
          <a:p>
            <a:r>
              <a:rPr lang="en-IN" dirty="0"/>
              <a:t>Go to </a:t>
            </a:r>
            <a:r>
              <a:rPr lang="en-IN" dirty="0" err="1"/>
              <a:t>package.json</a:t>
            </a:r>
            <a:endParaRPr lang="en-IN" dirty="0"/>
          </a:p>
          <a:p>
            <a:pPr lvl="1"/>
            <a:r>
              <a:rPr lang="en-IN" dirty="0"/>
              <a:t>add the following in scripts</a:t>
            </a:r>
          </a:p>
          <a:p>
            <a:r>
              <a:rPr lang="en-IN" dirty="0"/>
              <a:t>"</a:t>
            </a:r>
            <a:r>
              <a:rPr lang="en-IN" dirty="0" err="1"/>
              <a:t>test:cypress</a:t>
            </a:r>
            <a:r>
              <a:rPr lang="en-IN" dirty="0"/>
              <a:t>": "cypress open",</a:t>
            </a:r>
          </a:p>
          <a:p>
            <a:r>
              <a:rPr lang="en-IN" dirty="0"/>
              <a:t>then run cypress test</a:t>
            </a:r>
          </a:p>
          <a:p>
            <a:pPr lvl="1"/>
            <a:r>
              <a:rPr lang="en-IN" dirty="0"/>
              <a:t>yarn </a:t>
            </a:r>
            <a:r>
              <a:rPr lang="en-IN" dirty="0" err="1"/>
              <a:t>test:cypress</a:t>
            </a:r>
            <a:endParaRPr lang="en-IN" dirty="0"/>
          </a:p>
          <a:p>
            <a:r>
              <a:rPr lang="en-IN" dirty="0"/>
              <a:t>To run cypress test from console</a:t>
            </a:r>
          </a:p>
          <a:p>
            <a:pPr lvl="1"/>
            <a:r>
              <a:rPr lang="en-IN" dirty="0"/>
              <a:t>npx cypress run --browser chrome --spec './cypress/e2e/reactdemo.cy.js'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991342-3140-BCE5-B315-10BDA810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Cypress Installation</a:t>
            </a:r>
          </a:p>
        </p:txBody>
      </p:sp>
    </p:spTree>
    <p:extLst>
      <p:ext uri="{BB962C8B-B14F-4D97-AF65-F5344CB8AC3E}">
        <p14:creationId xmlns:p14="http://schemas.microsoft.com/office/powerpoint/2010/main" val="567500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81B7A0-80E3-9A26-DACB-5F78A0EC4AB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It has two main components that come by default in its installation - Cypress Test Runner and Cypress Dashboard. </a:t>
            </a:r>
          </a:p>
          <a:p>
            <a:r>
              <a:rPr lang="en-US" dirty="0"/>
              <a:t>One of them is used as a runner to run our Cypress test cases on the local machine, and the other tracks our runs and status from our Automation Suite.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5480C6-DAD4-4F82-D065-761D71C1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components of Cypress?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75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81B7A0-80E3-9A26-DACB-5F78A0EC4AB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It has two main components that come by default in its installation - Cypress Test Runner and Cypress Dashboard. </a:t>
            </a:r>
          </a:p>
          <a:p>
            <a:r>
              <a:rPr lang="en-US" dirty="0"/>
              <a:t>One of them is used as a runner to run our Cypress test cases on the local machine, and the other tracks our runs and status from our Automation Suite.</a:t>
            </a:r>
          </a:p>
          <a:p>
            <a:r>
              <a:rPr lang="en-US" dirty="0"/>
              <a:t>Test Runner: It runs tests in a unique interactive runner that allows us to see commands as they execute while also viewing the application under test.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5480C6-DAD4-4F82-D065-761D71C1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components of Cypress?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7735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5480C6-DAD4-4F82-D065-761D71C1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components of Cypress?</a:t>
            </a:r>
            <a:endParaRPr lang="en-IN" dirty="0"/>
          </a:p>
        </p:txBody>
      </p:sp>
      <p:pic>
        <p:nvPicPr>
          <p:cNvPr id="9218" name="Picture 2" descr="Components of Test Runner">
            <a:extLst>
              <a:ext uri="{FF2B5EF4-FFF2-40B4-BE49-F238E27FC236}">
                <a16:creationId xmlns:a16="http://schemas.microsoft.com/office/drawing/2014/main" id="{C58AED5A-D43D-6EA2-7880-3556240A6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144000" cy="513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442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32EC8E-39ED-7738-0F09-B57D6A0660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Test Status: Menu shows you a summary of how many tests passed, failed, or in progress and time took for the test.</a:t>
            </a:r>
          </a:p>
          <a:p>
            <a:r>
              <a:rPr lang="en-US" dirty="0" err="1"/>
              <a:t>Url</a:t>
            </a:r>
            <a:r>
              <a:rPr lang="en-US" dirty="0"/>
              <a:t> Preview shows the URL of our test and helps you track any URL route.</a:t>
            </a:r>
          </a:p>
          <a:p>
            <a:r>
              <a:rPr lang="en-US" dirty="0"/>
              <a:t>Viewport Sizing: set our app viewport size to test responsive layouts.</a:t>
            </a:r>
          </a:p>
          <a:p>
            <a:r>
              <a:rPr lang="en-US" dirty="0"/>
              <a:t>Command Log: It shows the command logs as it executes for all the tests that execute.</a:t>
            </a:r>
          </a:p>
          <a:p>
            <a:r>
              <a:rPr lang="en-US" dirty="0"/>
              <a:t>App Preview: we can see the test while commands execute.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5480C6-DAD4-4F82-D065-761D71C1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components of Cypress?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989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32EC8E-39ED-7738-0F09-B57D6A0660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Test Status: Menu shows you a summary of how many tests passed, failed, or in progress and time took for the test.</a:t>
            </a:r>
          </a:p>
          <a:p>
            <a:r>
              <a:rPr lang="en-US" dirty="0" err="1"/>
              <a:t>Url</a:t>
            </a:r>
            <a:r>
              <a:rPr lang="en-US" dirty="0"/>
              <a:t> Preview shows the URL of our test and helps you track any URL route.</a:t>
            </a:r>
          </a:p>
          <a:p>
            <a:r>
              <a:rPr lang="en-US" dirty="0"/>
              <a:t>Viewport Sizing: set our app viewport size to test responsive layouts.</a:t>
            </a:r>
          </a:p>
          <a:p>
            <a:r>
              <a:rPr lang="en-US" dirty="0"/>
              <a:t>Command Log: It shows the command logs as it executes for all the tests that execute.</a:t>
            </a:r>
          </a:p>
          <a:p>
            <a:r>
              <a:rPr lang="en-US" dirty="0"/>
              <a:t>App Preview: we can see the test while commands execute.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5480C6-DAD4-4F82-D065-761D71C1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components of Cypress?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0240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B204B2-5273-C9EC-49BF-525D9586BA5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Cypress has adopted Mocha’s syntax for the development of test cases, and it uses all the fundamental harness that Mocha provides. </a:t>
            </a:r>
          </a:p>
          <a:p>
            <a:r>
              <a:rPr lang="en-US" dirty="0"/>
              <a:t>Below are a few of the main constructs which we majorly use in Cypress test development:</a:t>
            </a:r>
          </a:p>
          <a:p>
            <a:pPr lvl="1"/>
            <a:r>
              <a:rPr lang="en-US" dirty="0"/>
              <a:t>describe(): It is simply a way to group our tests. It takes two arguments, the first is the name of the test group, and the second is a callback function.</a:t>
            </a:r>
          </a:p>
          <a:p>
            <a:pPr lvl="1"/>
            <a:r>
              <a:rPr lang="en-US" dirty="0"/>
              <a:t>context(): It is just an alias for describe().</a:t>
            </a:r>
          </a:p>
          <a:p>
            <a:pPr lvl="1"/>
            <a:r>
              <a:rPr lang="en-US" dirty="0"/>
              <a:t>it(): We use it for an individual test case. It takes two arguments, a string explaining what the test should do, and a callback function which contains our actual test.</a:t>
            </a:r>
          </a:p>
          <a:p>
            <a:pPr lvl="1"/>
            <a:r>
              <a:rPr lang="en-US" dirty="0"/>
              <a:t>before():  It runs once before all tests in the block.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240E14-DD92-3FAF-5DC2-FFBB8D3E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basic Constructs of Cypress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2387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1C3BF0-05CD-767A-2655-332C73FFB9B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Cypress is an open-source, full-featured, and easy-to-use end to end testing framework for web application testing. </a:t>
            </a:r>
          </a:p>
          <a:p>
            <a:r>
              <a:rPr lang="en-US" dirty="0"/>
              <a:t>Cypress is a relatively new player in the automation testing space.</a:t>
            </a:r>
          </a:p>
          <a:p>
            <a:r>
              <a:rPr lang="en-US" dirty="0"/>
              <a:t>It has been gaining a lot of traction lately, as evident from the number of Forks (2.2K) and Stars (36.6K) for the project.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91F158-E9C6-CB67-9AFE-92FE0A81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Cypress</a:t>
            </a:r>
          </a:p>
        </p:txBody>
      </p:sp>
    </p:spTree>
    <p:extLst>
      <p:ext uri="{BB962C8B-B14F-4D97-AF65-F5344CB8AC3E}">
        <p14:creationId xmlns:p14="http://schemas.microsoft.com/office/powerpoint/2010/main" val="2020248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B204B2-5273-C9EC-49BF-525D9586BA5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after(): It runs once after all tests in the block.</a:t>
            </a:r>
          </a:p>
          <a:p>
            <a:r>
              <a:rPr lang="en-US" dirty="0" err="1"/>
              <a:t>beforeEach</a:t>
            </a:r>
            <a:r>
              <a:rPr lang="en-US" dirty="0"/>
              <a:t>(): It runs before each test in the block.</a:t>
            </a:r>
          </a:p>
          <a:p>
            <a:r>
              <a:rPr lang="en-US" dirty="0" err="1"/>
              <a:t>afterEach</a:t>
            </a:r>
            <a:r>
              <a:rPr lang="en-US" dirty="0"/>
              <a:t>(): It runs after each test in the block.</a:t>
            </a:r>
          </a:p>
          <a:p>
            <a:r>
              <a:rPr lang="en-US" dirty="0"/>
              <a:t>.only(): To run a specified suite or test, append ".only" to the function.</a:t>
            </a:r>
          </a:p>
          <a:p>
            <a:r>
              <a:rPr lang="en-US" dirty="0"/>
              <a:t>.skip(): To skip a specified suite or test, append ".skip()" to the function.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240E14-DD92-3FAF-5DC2-FFBB8D3E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basic Constructs of Cypress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01109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4DF936-B2D8-1E85-4D75-64972388CD9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Each test generally consists of three steps:</a:t>
            </a:r>
          </a:p>
          <a:p>
            <a:pPr lvl="1"/>
            <a:r>
              <a:rPr lang="en-US" dirty="0"/>
              <a:t>Prerequisite: You have a given state of the application.</a:t>
            </a:r>
          </a:p>
          <a:p>
            <a:pPr lvl="1"/>
            <a:r>
              <a:rPr lang="en-US" dirty="0"/>
              <a:t>Action: You perform some action on the elements of the application.</a:t>
            </a:r>
          </a:p>
          <a:p>
            <a:pPr lvl="1"/>
            <a:r>
              <a:rPr lang="en-US" dirty="0"/>
              <a:t>Expectations: Then, you assert/validate the changed state of the application.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2CC42-358F-B71E-924E-0ED86F122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a Cypress Test Case?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5414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4DF936-B2D8-1E85-4D75-64972388CD9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Each test generally consists of three steps:</a:t>
            </a:r>
          </a:p>
          <a:p>
            <a:pPr lvl="1"/>
            <a:r>
              <a:rPr lang="en-US" dirty="0"/>
              <a:t>Prerequisite: You have a given state of the application.</a:t>
            </a:r>
          </a:p>
          <a:p>
            <a:pPr lvl="1"/>
            <a:r>
              <a:rPr lang="en-US" dirty="0"/>
              <a:t>Action: You perform some action on the elements of the application.</a:t>
            </a:r>
          </a:p>
          <a:p>
            <a:pPr lvl="1"/>
            <a:r>
              <a:rPr lang="en-US" dirty="0"/>
              <a:t>Expectations: Then, you assert/validate the changed state of the application.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2CC42-358F-B71E-924E-0ED86F122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a Cypress Test Case?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3447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12CC42-358F-B71E-924E-0ED86F122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a Cypress Test Case?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EB52B8-D050-60D5-26EF-80F3D1F67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288875"/>
            <a:ext cx="3352800" cy="53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806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12CC42-358F-B71E-924E-0ED86F122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a Cypress Test Case?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ACF9A-72A6-37A7-8957-F1BB05074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3716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3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12CC42-358F-B71E-924E-0ED86F122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Cypress Test Case from Console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0BE36-C9CA-7C9E-7B60-CA72B14EF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83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12CC42-358F-B71E-924E-0ED86F122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Cypress Test Case from Console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54A83-BEF0-9AF1-323B-6501DF1DC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4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3FF107-30E4-39CA-D373-97D876024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Cypress Locators</a:t>
            </a:r>
          </a:p>
        </p:txBody>
      </p:sp>
      <p:pic>
        <p:nvPicPr>
          <p:cNvPr id="10242" name="Picture 2" descr="Cypress Locators - CSS Selectors">
            <a:extLst>
              <a:ext uri="{FF2B5EF4-FFF2-40B4-BE49-F238E27FC236}">
                <a16:creationId xmlns:a16="http://schemas.microsoft.com/office/drawing/2014/main" id="{45B26D97-C396-6EAE-425F-C9A5ACE78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9144000" cy="410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038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9894C7-F571-A75D-86DB-77BCAFC45BA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npm install -D cypress-</a:t>
            </a:r>
            <a:r>
              <a:rPr lang="en-IN" dirty="0" err="1"/>
              <a:t>xpath</a:t>
            </a:r>
            <a:endParaRPr lang="en-IN" dirty="0"/>
          </a:p>
          <a:p>
            <a:r>
              <a:rPr lang="en-US" dirty="0"/>
              <a:t>yarn add @cypress/xpath –save-dev</a:t>
            </a:r>
          </a:p>
          <a:p>
            <a:r>
              <a:rPr lang="en-US" dirty="0"/>
              <a:t>Import cypress </a:t>
            </a:r>
            <a:r>
              <a:rPr lang="en-US" dirty="0" err="1"/>
              <a:t>xpath</a:t>
            </a:r>
            <a:r>
              <a:rPr lang="en-US" dirty="0"/>
              <a:t> in test file</a:t>
            </a:r>
          </a:p>
          <a:p>
            <a:pPr lvl="1"/>
            <a:r>
              <a:rPr lang="en-IN" dirty="0"/>
              <a:t>import "cypress-</a:t>
            </a:r>
            <a:r>
              <a:rPr lang="en-IN" dirty="0" err="1"/>
              <a:t>xpath</a:t>
            </a:r>
            <a:r>
              <a:rPr lang="en-IN" dirty="0"/>
              <a:t>“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B83EEC-144F-5FA1-8C9C-CEB4A0B7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Cypress and </a:t>
            </a:r>
            <a:r>
              <a:rPr lang="en-IN" dirty="0" err="1"/>
              <a:t>xpath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78816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DAA112-4C4F-6A24-657D-6719F3CA169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Cypress bundles the popular Chai assertion library, as well as helpful extensions for </a:t>
            </a:r>
            <a:r>
              <a:rPr lang="en-US" dirty="0" err="1"/>
              <a:t>Sinon</a:t>
            </a:r>
            <a:r>
              <a:rPr lang="en-US" dirty="0"/>
              <a:t> and jQuery.</a:t>
            </a:r>
          </a:p>
          <a:p>
            <a:r>
              <a:rPr lang="en-US" dirty="0"/>
              <a:t>It gives dozens of powerful assertions for free.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33510E-1B75-8CC4-5858-5940C23D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Assertions</a:t>
            </a:r>
          </a:p>
        </p:txBody>
      </p:sp>
    </p:spTree>
    <p:extLst>
      <p:ext uri="{BB962C8B-B14F-4D97-AF65-F5344CB8AC3E}">
        <p14:creationId xmlns:p14="http://schemas.microsoft.com/office/powerpoint/2010/main" val="3676066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1C3BF0-05CD-767A-2655-332C73FFB9B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2352675"/>
          </a:xfrm>
        </p:spPr>
        <p:txBody>
          <a:bodyPr/>
          <a:lstStyle/>
          <a:p>
            <a:r>
              <a:rPr lang="en-US" dirty="0"/>
              <a:t>Cypress is slowly catching up with Selenium.</a:t>
            </a:r>
          </a:p>
          <a:p>
            <a:r>
              <a:rPr lang="en-US" dirty="0"/>
              <a:t>The six-month download trend comparison of Cypress and Selenium indicates that the war between the two frameworks will continue to intensify in the coming months.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91F158-E9C6-CB67-9AFE-92FE0A81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Cypress</a:t>
            </a:r>
          </a:p>
        </p:txBody>
      </p:sp>
      <p:pic>
        <p:nvPicPr>
          <p:cNvPr id="2050" name="Picture 2" descr="Cypress">
            <a:extLst>
              <a:ext uri="{FF2B5EF4-FFF2-40B4-BE49-F238E27FC236}">
                <a16:creationId xmlns:a16="http://schemas.microsoft.com/office/drawing/2014/main" id="{374F3788-9F10-4EC6-8018-D7319328D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604" y="3733800"/>
            <a:ext cx="6080166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173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33510E-1B75-8CC4-5858-5940C23D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Assertions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8B05C3-6284-A376-75C0-F32AC286F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62" y="1371600"/>
            <a:ext cx="8626942" cy="49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46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33510E-1B75-8CC4-5858-5940C23D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Assertions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33629-35EA-6D7E-1138-9DCFA3514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26029"/>
            <a:ext cx="8458200" cy="4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40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33510E-1B75-8CC4-5858-5940C23D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Assertions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3EF6F-23EF-14A7-3AF2-116BDCC08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64" y="1295400"/>
            <a:ext cx="8215072" cy="531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11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33510E-1B75-8CC4-5858-5940C23D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Assertions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CBB68-31A7-DFB5-BE70-7B298F5E6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295400"/>
            <a:ext cx="8138865" cy="52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57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33510E-1B75-8CC4-5858-5940C23D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Assertions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B7179-E522-C715-A143-4F55F0454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63816"/>
            <a:ext cx="8253175" cy="519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429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33510E-1B75-8CC4-5858-5940C23D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Assertions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144F2-48A4-D533-CD19-140C4732E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42" y="1219200"/>
            <a:ext cx="8341158" cy="539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958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33510E-1B75-8CC4-5858-5940C23D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Assertions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68C33-9D49-A2B3-2E5D-A4C3394B1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5"/>
          <a:stretch/>
        </p:blipFill>
        <p:spPr>
          <a:xfrm>
            <a:off x="425268" y="1295400"/>
            <a:ext cx="8413932" cy="531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091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33510E-1B75-8CC4-5858-5940C23D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Chai </a:t>
            </a:r>
            <a:r>
              <a:rPr lang="en-IN" dirty="0" err="1"/>
              <a:t>Jquery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3905E-4BF8-CE2F-4F13-0F5ADFD36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55" y="1196647"/>
            <a:ext cx="8485467" cy="53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75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33510E-1B75-8CC4-5858-5940C23D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Chai </a:t>
            </a:r>
            <a:r>
              <a:rPr lang="en-IN" dirty="0" err="1"/>
              <a:t>Jquery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EF6EE-5C0F-97E5-34BE-E22F91ADB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37" y="1295400"/>
            <a:ext cx="8266198" cy="529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604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33510E-1B75-8CC4-5858-5940C23D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Chai </a:t>
            </a:r>
            <a:r>
              <a:rPr lang="en-IN" dirty="0" err="1"/>
              <a:t>Jquery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56435-F1F7-354E-DA56-BF0159D0E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4" y="1295399"/>
            <a:ext cx="7997165" cy="54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36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F2C98A-7D74-1A43-EBC4-6066E1F40D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 fontScale="92500"/>
          </a:bodyPr>
          <a:lstStyle/>
          <a:p>
            <a:r>
              <a:rPr lang="en-US" dirty="0"/>
              <a:t>Cypress is a renowned end-to-end testing framework that enables frontend developers and test automation engineers to perform Web and API testing. </a:t>
            </a:r>
          </a:p>
          <a:p>
            <a:r>
              <a:rPr lang="en-US" dirty="0"/>
              <a:t>Since it is a JavaScript-based test automation framework, it is widely preferred by the developer community. </a:t>
            </a:r>
          </a:p>
          <a:p>
            <a:r>
              <a:rPr lang="en-US" dirty="0"/>
              <a:t>Cypress is a testing tool that is targeted toward developers and QA engineers. </a:t>
            </a:r>
          </a:p>
          <a:p>
            <a:r>
              <a:rPr lang="en-US" dirty="0"/>
              <a:t>It uses a unique DOM manipulation technique and operates directly in the browser. </a:t>
            </a:r>
          </a:p>
          <a:p>
            <a:r>
              <a:rPr lang="en-US" dirty="0"/>
              <a:t>It supports various browser versions of Google Chrome, Mozilla Firefox, Microsoft Edge(Chromium-based) and Electron.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260717-237F-C919-F547-81B7814E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Cypress</a:t>
            </a:r>
          </a:p>
        </p:txBody>
      </p:sp>
    </p:spTree>
    <p:extLst>
      <p:ext uri="{BB962C8B-B14F-4D97-AF65-F5344CB8AC3E}">
        <p14:creationId xmlns:p14="http://schemas.microsoft.com/office/powerpoint/2010/main" val="18847581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33510E-1B75-8CC4-5858-5940C23D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Shan Chai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76896-C94C-89DE-74B9-8960BB918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68" y="1219200"/>
            <a:ext cx="8032932" cy="561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44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33510E-1B75-8CC4-5858-5940C23D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Shan Chai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25A78-B789-CAB7-1748-0D504E9F5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3"/>
          <a:stretch/>
        </p:blipFill>
        <p:spPr>
          <a:xfrm>
            <a:off x="533401" y="1219201"/>
            <a:ext cx="7848600" cy="561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468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33510E-1B75-8CC4-5858-5940C23D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Assertions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DECFB-6BC9-F101-297C-CC88F326B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16" y="1600200"/>
            <a:ext cx="8260796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151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33510E-1B75-8CC4-5858-5940C23D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Assertions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A518D-1CCA-1754-EBBB-D550CD406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78" y="1752600"/>
            <a:ext cx="8123624" cy="39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317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33510E-1B75-8CC4-5858-5940C23D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Assertions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24BDA-A0C5-5418-457C-02C197D54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43" y="1524000"/>
            <a:ext cx="842167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234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33510E-1B75-8CC4-5858-5940C23D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Assertions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3BDFB-8A69-2058-505D-26F24B0D5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98" y="1276744"/>
            <a:ext cx="8207451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675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33510E-1B75-8CC4-5858-5940C23D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Assertions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3BDFD-B302-D0E4-5DB9-35677F94A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61" y="1676400"/>
            <a:ext cx="8268417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057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539D75-450F-6444-D2A0-B63F96DDF02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npm install -D cypress-</a:t>
            </a:r>
            <a:r>
              <a:rPr lang="en-US" dirty="0" err="1"/>
              <a:t>iframe</a:t>
            </a:r>
            <a:r>
              <a:rPr lang="en-US" dirty="0"/>
              <a:t> --save-dev</a:t>
            </a:r>
          </a:p>
          <a:p>
            <a:r>
              <a:rPr lang="en-US" dirty="0"/>
              <a:t>import 'cypress-</a:t>
            </a:r>
            <a:r>
              <a:rPr lang="en-US" dirty="0" err="1"/>
              <a:t>iframe</a:t>
            </a:r>
            <a:r>
              <a:rPr lang="en-US" dirty="0"/>
              <a:t>’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33510E-1B75-8CC4-5858-5940C23D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Iframe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37972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50923C-6CB7-ECAE-CC82-63706D4141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2000" y="2590800"/>
            <a:ext cx="8228013" cy="670326"/>
          </a:xfrm>
        </p:spPr>
        <p:txBody>
          <a:bodyPr/>
          <a:lstStyle/>
          <a:p>
            <a:r>
              <a:rPr lang="en-IN" dirty="0"/>
              <a:t>Popup</a:t>
            </a:r>
          </a:p>
        </p:txBody>
      </p:sp>
    </p:spTree>
    <p:extLst>
      <p:ext uri="{BB962C8B-B14F-4D97-AF65-F5344CB8AC3E}">
        <p14:creationId xmlns:p14="http://schemas.microsoft.com/office/powerpoint/2010/main" val="10043183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C6F36-3D11-9AEF-DFFA-C3675579CF1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‘and’ command in cypress</a:t>
            </a:r>
          </a:p>
          <a:p>
            <a:r>
              <a:rPr lang="en-US" dirty="0"/>
              <a:t>‘as’ command in cypress</a:t>
            </a:r>
          </a:p>
          <a:p>
            <a:r>
              <a:rPr lang="en-US" dirty="0"/>
              <a:t>‘blur ‘command in cypress</a:t>
            </a:r>
          </a:p>
          <a:p>
            <a:r>
              <a:rPr lang="en-US" dirty="0"/>
              <a:t>‘check’ command in cypress</a:t>
            </a:r>
          </a:p>
          <a:p>
            <a:r>
              <a:rPr lang="en-US" dirty="0"/>
              <a:t>‘select’ command in cypress</a:t>
            </a:r>
          </a:p>
          <a:p>
            <a:r>
              <a:rPr lang="en-US" dirty="0"/>
              <a:t>‘children’ command in cypress</a:t>
            </a:r>
          </a:p>
          <a:p>
            <a:r>
              <a:rPr lang="en-US" dirty="0"/>
              <a:t>‘clear’ command in cypress</a:t>
            </a:r>
          </a:p>
          <a:p>
            <a:r>
              <a:rPr lang="en-US" dirty="0"/>
              <a:t>‘</a:t>
            </a:r>
            <a:r>
              <a:rPr lang="en-US" dirty="0" err="1"/>
              <a:t>clearcookies</a:t>
            </a:r>
            <a:r>
              <a:rPr lang="en-US" dirty="0"/>
              <a:t>’ command in cypress</a:t>
            </a:r>
          </a:p>
          <a:p>
            <a:r>
              <a:rPr lang="en-US" dirty="0"/>
              <a:t>‘</a:t>
            </a:r>
            <a:r>
              <a:rPr lang="en-US" dirty="0" err="1"/>
              <a:t>getcookies</a:t>
            </a:r>
            <a:r>
              <a:rPr lang="en-US" dirty="0"/>
              <a:t>’ command in cypress</a:t>
            </a:r>
          </a:p>
          <a:p>
            <a:r>
              <a:rPr lang="en-US" dirty="0"/>
              <a:t>‘</a:t>
            </a:r>
            <a:r>
              <a:rPr lang="en-US" dirty="0" err="1"/>
              <a:t>clearLocalStorage</a:t>
            </a:r>
            <a:r>
              <a:rPr lang="en-US" dirty="0"/>
              <a:t>’ command in cypress</a:t>
            </a:r>
          </a:p>
          <a:p>
            <a:r>
              <a:rPr lang="en-US" dirty="0"/>
              <a:t>‘click’ in cypress</a:t>
            </a:r>
          </a:p>
          <a:p>
            <a:r>
              <a:rPr lang="en-US" dirty="0"/>
              <a:t>‘contains’ command in cypress</a:t>
            </a:r>
          </a:p>
          <a:p>
            <a:r>
              <a:rPr lang="en-US" dirty="0"/>
              <a:t>‘</a:t>
            </a:r>
            <a:r>
              <a:rPr lang="en-US" dirty="0" err="1"/>
              <a:t>dblclick</a:t>
            </a:r>
            <a:r>
              <a:rPr lang="en-US" dirty="0"/>
              <a:t>’ command in cypress</a:t>
            </a:r>
          </a:p>
          <a:p>
            <a:r>
              <a:rPr lang="en-US" dirty="0"/>
              <a:t>‘each’ in cypress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523132-B299-8DAC-E7CA-73FA3B07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commands used in cypress</a:t>
            </a:r>
          </a:p>
        </p:txBody>
      </p:sp>
    </p:spTree>
    <p:extLst>
      <p:ext uri="{BB962C8B-B14F-4D97-AF65-F5344CB8AC3E}">
        <p14:creationId xmlns:p14="http://schemas.microsoft.com/office/powerpoint/2010/main" val="530529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F2C98A-7D74-1A43-EBC4-6066E1F40D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/>
          </a:bodyPr>
          <a:lstStyle/>
          <a:p>
            <a:r>
              <a:rPr lang="en-US" dirty="0"/>
              <a:t>Cypress is a comparatively new testing platform that aims to overcome the challenges of automated frontend testing for applications built with React and AngularJS. </a:t>
            </a:r>
          </a:p>
          <a:p>
            <a:r>
              <a:rPr lang="en-US" dirty="0"/>
              <a:t>It's a quick, easy and reliable tool for testing these applications by running them in their actual browser environments. </a:t>
            </a:r>
          </a:p>
          <a:p>
            <a:r>
              <a:rPr lang="en-US" dirty="0"/>
              <a:t>Since Cypress executes tests on a real browser instance, we wouldn't need to download browser drivers, unlike Selenium.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260717-237F-C919-F547-81B7814E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Rise of Cypress Framework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35360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C6F36-3D11-9AEF-DFFA-C3675579CF1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‘eq’ in cypress</a:t>
            </a:r>
          </a:p>
          <a:p>
            <a:r>
              <a:rPr lang="en-US" dirty="0"/>
              <a:t>‘exec’ command in cypress</a:t>
            </a:r>
          </a:p>
          <a:p>
            <a:r>
              <a:rPr lang="en-US" dirty="0"/>
              <a:t>‘get’ command in cypress</a:t>
            </a:r>
          </a:p>
          <a:p>
            <a:r>
              <a:rPr lang="en-US" dirty="0"/>
              <a:t>‘find’ command in cypress</a:t>
            </a:r>
          </a:p>
          <a:p>
            <a:r>
              <a:rPr lang="en-US" dirty="0"/>
              <a:t>‘first’ command in cypress</a:t>
            </a:r>
          </a:p>
          <a:p>
            <a:r>
              <a:rPr lang="en-US" dirty="0"/>
              <a:t>‘go’ command in cypress</a:t>
            </a:r>
          </a:p>
          <a:p>
            <a:r>
              <a:rPr lang="en-US" dirty="0"/>
              <a:t>‘visit’ command in cypress</a:t>
            </a:r>
          </a:p>
          <a:p>
            <a:r>
              <a:rPr lang="en-US" dirty="0"/>
              <a:t>‘next’ command in cypress</a:t>
            </a:r>
          </a:p>
          <a:p>
            <a:r>
              <a:rPr lang="en-US" dirty="0"/>
              <a:t>‘parent’ command in cypress</a:t>
            </a:r>
          </a:p>
          <a:p>
            <a:r>
              <a:rPr lang="en-US" dirty="0"/>
              <a:t>‘should’ command in cypress</a:t>
            </a:r>
          </a:p>
          <a:p>
            <a:r>
              <a:rPr lang="en-US" dirty="0"/>
              <a:t>‘wait’ command in cypress</a:t>
            </a:r>
          </a:p>
          <a:p>
            <a:r>
              <a:rPr lang="en-US" dirty="0"/>
              <a:t>‘title’ command in cypress</a:t>
            </a:r>
          </a:p>
          <a:p>
            <a:r>
              <a:rPr lang="en-US" dirty="0"/>
              <a:t>‘viewport’ command in cypress</a:t>
            </a:r>
          </a:p>
          <a:p>
            <a:r>
              <a:rPr lang="en-US" dirty="0"/>
              <a:t>‘log’ command in cypress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523132-B299-8DAC-E7CA-73FA3B07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commands used in cypress</a:t>
            </a:r>
          </a:p>
        </p:txBody>
      </p:sp>
    </p:spTree>
    <p:extLst>
      <p:ext uri="{BB962C8B-B14F-4D97-AF65-F5344CB8AC3E}">
        <p14:creationId xmlns:p14="http://schemas.microsoft.com/office/powerpoint/2010/main" val="8987433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9AC1A0-F4B7-4CB6-8CAC-96855509FD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Actionability</a:t>
            </a:r>
          </a:p>
          <a:p>
            <a:pPr lvl="2"/>
            <a:r>
              <a:rPr lang="en-US" dirty="0"/>
              <a:t>.click()</a:t>
            </a:r>
          </a:p>
          <a:p>
            <a:pPr lvl="2"/>
            <a:r>
              <a:rPr lang="en-US" dirty="0"/>
              <a:t>.</a:t>
            </a:r>
            <a:r>
              <a:rPr lang="en-US" dirty="0" err="1"/>
              <a:t>dblclick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.</a:t>
            </a:r>
            <a:r>
              <a:rPr lang="en-US" dirty="0" err="1"/>
              <a:t>rightclick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.type()</a:t>
            </a:r>
          </a:p>
          <a:p>
            <a:pPr lvl="2"/>
            <a:r>
              <a:rPr lang="en-US" dirty="0"/>
              <a:t>.clear()</a:t>
            </a:r>
          </a:p>
          <a:p>
            <a:pPr lvl="2"/>
            <a:r>
              <a:rPr lang="en-US" dirty="0"/>
              <a:t>.check()</a:t>
            </a:r>
          </a:p>
          <a:p>
            <a:pPr lvl="2"/>
            <a:r>
              <a:rPr lang="en-US" dirty="0"/>
              <a:t>.uncheck()</a:t>
            </a:r>
          </a:p>
          <a:p>
            <a:pPr lvl="2"/>
            <a:r>
              <a:rPr lang="en-US" dirty="0"/>
              <a:t>.select()</a:t>
            </a:r>
          </a:p>
          <a:p>
            <a:pPr lvl="2"/>
            <a:r>
              <a:rPr lang="en-US" dirty="0"/>
              <a:t>.trigger()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80B1C5-B9D5-F2BA-E789-41E0ED04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Interacting with Elements</a:t>
            </a:r>
          </a:p>
        </p:txBody>
      </p:sp>
    </p:spTree>
    <p:extLst>
      <p:ext uri="{BB962C8B-B14F-4D97-AF65-F5344CB8AC3E}">
        <p14:creationId xmlns:p14="http://schemas.microsoft.com/office/powerpoint/2010/main" val="38399348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1ADBEC-08CC-C67C-76FF-A6B51506125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 err="1"/>
              <a:t>cy.get</a:t>
            </a:r>
            <a:r>
              <a:rPr lang="en-IN" dirty="0"/>
              <a:t>('button').click();</a:t>
            </a:r>
          </a:p>
          <a:p>
            <a:r>
              <a:rPr lang="en-IN" dirty="0" err="1"/>
              <a:t>cy.get</a:t>
            </a:r>
            <a:r>
              <a:rPr lang="en-IN" dirty="0"/>
              <a:t>('.element').</a:t>
            </a:r>
            <a:r>
              <a:rPr lang="en-IN" dirty="0" err="1"/>
              <a:t>dblclick</a:t>
            </a:r>
            <a:r>
              <a:rPr lang="en-IN" dirty="0"/>
              <a:t>();</a:t>
            </a:r>
          </a:p>
          <a:p>
            <a:r>
              <a:rPr lang="en-IN" dirty="0" err="1"/>
              <a:t>cy.get</a:t>
            </a:r>
            <a:r>
              <a:rPr lang="en-IN" dirty="0"/>
              <a:t>('#element').</a:t>
            </a:r>
            <a:r>
              <a:rPr lang="en-IN" dirty="0" err="1"/>
              <a:t>rightclick</a:t>
            </a:r>
            <a:r>
              <a:rPr lang="en-IN" dirty="0"/>
              <a:t>();</a:t>
            </a:r>
          </a:p>
          <a:p>
            <a:r>
              <a:rPr lang="en-US" dirty="0" err="1"/>
              <a:t>cy.get</a:t>
            </a:r>
            <a:r>
              <a:rPr lang="en-US" dirty="0"/>
              <a:t>('input[name="username"]').type('</a:t>
            </a:r>
            <a:r>
              <a:rPr lang="en-US" dirty="0" err="1"/>
              <a:t>JohnDoe</a:t>
            </a:r>
            <a:r>
              <a:rPr lang="en-US" dirty="0"/>
              <a:t>’);</a:t>
            </a:r>
          </a:p>
          <a:p>
            <a:r>
              <a:rPr lang="en-US" dirty="0" err="1"/>
              <a:t>cy.get</a:t>
            </a:r>
            <a:r>
              <a:rPr lang="en-US" dirty="0"/>
              <a:t>('input[name="username"]').clear();</a:t>
            </a:r>
          </a:p>
          <a:p>
            <a:r>
              <a:rPr lang="en-US" dirty="0" err="1"/>
              <a:t>cy.get</a:t>
            </a:r>
            <a:r>
              <a:rPr lang="en-US" dirty="0"/>
              <a:t>('input[type="checkbox"]').check();</a:t>
            </a:r>
          </a:p>
          <a:p>
            <a:r>
              <a:rPr lang="en-US" dirty="0" err="1"/>
              <a:t>cy.get</a:t>
            </a:r>
            <a:r>
              <a:rPr lang="en-US" dirty="0"/>
              <a:t>('select[name="country"]').select('USA’);</a:t>
            </a:r>
          </a:p>
          <a:p>
            <a:r>
              <a:rPr lang="en-US" dirty="0" err="1"/>
              <a:t>cy.get</a:t>
            </a:r>
            <a:r>
              <a:rPr lang="en-US" dirty="0"/>
              <a:t>('.element').trigger('mouseover’);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80B1C5-B9D5-F2BA-E789-41E0ED04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Interacting with Elements</a:t>
            </a:r>
          </a:p>
        </p:txBody>
      </p:sp>
    </p:spTree>
    <p:extLst>
      <p:ext uri="{BB962C8B-B14F-4D97-AF65-F5344CB8AC3E}">
        <p14:creationId xmlns:p14="http://schemas.microsoft.com/office/powerpoint/2010/main" val="15183810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7AA98-6F43-982C-F001-9BA575399B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2362200"/>
            <a:ext cx="8228013" cy="670326"/>
          </a:xfrm>
        </p:spPr>
        <p:txBody>
          <a:bodyPr/>
          <a:lstStyle/>
          <a:p>
            <a:r>
              <a:rPr lang="en-IN" dirty="0"/>
              <a:t>Handling Data in Fixtures</a:t>
            </a:r>
          </a:p>
        </p:txBody>
      </p:sp>
    </p:spTree>
    <p:extLst>
      <p:ext uri="{BB962C8B-B14F-4D97-AF65-F5344CB8AC3E}">
        <p14:creationId xmlns:p14="http://schemas.microsoft.com/office/powerpoint/2010/main" val="7966244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03A2F9-B384-AC85-3CA8-B6CD4EC32C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 err="1"/>
              <a:t>npm</a:t>
            </a:r>
            <a:r>
              <a:rPr lang="en-IN"/>
              <a:t> install node-xlsx --save-dev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DBA6BD-001C-E0AE-EF5B-B8E1E678C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Excel Data Fixture</a:t>
            </a:r>
          </a:p>
        </p:txBody>
      </p:sp>
    </p:spTree>
    <p:extLst>
      <p:ext uri="{BB962C8B-B14F-4D97-AF65-F5344CB8AC3E}">
        <p14:creationId xmlns:p14="http://schemas.microsoft.com/office/powerpoint/2010/main" val="7816193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2E4CD6-BD18-98FD-0725-560BD759D0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 fontScale="92500"/>
          </a:bodyPr>
          <a:lstStyle/>
          <a:p>
            <a:r>
              <a:rPr lang="en-US" dirty="0"/>
              <a:t>The Page Object Model (POM) is a design pattern used in software development where classes represent pages.</a:t>
            </a:r>
          </a:p>
          <a:p>
            <a:r>
              <a:rPr lang="en-US" dirty="0"/>
              <a:t>POM can make code more maintainable and reduce duplication.</a:t>
            </a:r>
          </a:p>
          <a:p>
            <a:r>
              <a:rPr lang="en-US" dirty="0"/>
              <a:t>All page elements are stored in that class for the related page. </a:t>
            </a:r>
          </a:p>
          <a:p>
            <a:r>
              <a:rPr lang="en-US" dirty="0"/>
              <a:t>This makes it easy to access and update page elements as needed, especially when there are changes in the front end (or UI) of the website.</a:t>
            </a:r>
          </a:p>
          <a:p>
            <a:r>
              <a:rPr lang="en-US" dirty="0"/>
              <a:t>Page Object Model also makes it easy to reuse code, which can save time and money when testing web applications.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8422A1-7D57-93A2-3111-8AFA24EC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Page Object Model </a:t>
            </a:r>
          </a:p>
        </p:txBody>
      </p:sp>
    </p:spTree>
    <p:extLst>
      <p:ext uri="{BB962C8B-B14F-4D97-AF65-F5344CB8AC3E}">
        <p14:creationId xmlns:p14="http://schemas.microsoft.com/office/powerpoint/2010/main" val="38038430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8D2DE3-8B06-8CB4-4CEF-D6CC86C5177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0958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Cypress Page Objects Model offers a high level of abstraction. </a:t>
            </a:r>
          </a:p>
          <a:p>
            <a:r>
              <a:rPr lang="en-US" dirty="0"/>
              <a:t>This means that tests can be written without having low-level details of the implementation. </a:t>
            </a:r>
          </a:p>
          <a:p>
            <a:r>
              <a:rPr lang="en-US" dirty="0"/>
              <a:t>This makes it easier to write maintainable and robust tests.</a:t>
            </a:r>
          </a:p>
          <a:p>
            <a:r>
              <a:rPr lang="en-US" dirty="0"/>
              <a:t>The Cypress Page Objects Model improves readability. </a:t>
            </a:r>
          </a:p>
          <a:p>
            <a:r>
              <a:rPr lang="en-US" dirty="0"/>
              <a:t>It can make tests more readable and easier to understand by segregating the page logic from the test logic, making it easier for new team members to understand the test suite.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7C871-60B2-A916-F6A9-E795313C2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of POM</a:t>
            </a:r>
          </a:p>
        </p:txBody>
      </p:sp>
    </p:spTree>
    <p:extLst>
      <p:ext uri="{BB962C8B-B14F-4D97-AF65-F5344CB8AC3E}">
        <p14:creationId xmlns:p14="http://schemas.microsoft.com/office/powerpoint/2010/main" val="19013000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8D2DE3-8B06-8CB4-4CEF-D6CC86C5177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095875"/>
          </a:xfrm>
        </p:spPr>
        <p:txBody>
          <a:bodyPr>
            <a:normAutofit/>
          </a:bodyPr>
          <a:lstStyle/>
          <a:p>
            <a:r>
              <a:rPr lang="en-US" dirty="0"/>
              <a:t>It helps improve code efficiency. </a:t>
            </a:r>
          </a:p>
          <a:p>
            <a:r>
              <a:rPr lang="en-US" dirty="0"/>
              <a:t>Because Cypress Page Object Model offers a higher level of abstraction, they can save time when tests are being written by developers.</a:t>
            </a:r>
          </a:p>
          <a:p>
            <a:r>
              <a:rPr lang="en-US" dirty="0"/>
              <a:t>It is an elegant way to keep your test cases maintainable if some of your element selectors change in the future.</a:t>
            </a:r>
          </a:p>
          <a:p>
            <a:r>
              <a:rPr lang="en-US" dirty="0"/>
              <a:t>We will only have to fix the selectors in that specific page object file without updating the selectors in every test file in which the element is used.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7C871-60B2-A916-F6A9-E795313C2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of POM</a:t>
            </a:r>
          </a:p>
        </p:txBody>
      </p:sp>
    </p:spTree>
    <p:extLst>
      <p:ext uri="{BB962C8B-B14F-4D97-AF65-F5344CB8AC3E}">
        <p14:creationId xmlns:p14="http://schemas.microsoft.com/office/powerpoint/2010/main" val="26806184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7C871-60B2-A916-F6A9-E795313C2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A69865-5AEA-D857-DFC9-76CC059ED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5" y="2209800"/>
            <a:ext cx="746305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1444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0ABEA0-B4C9-A95F-CAB6-D712AEEADB8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Refer Free Style Project </a:t>
            </a:r>
            <a:r>
              <a:rPr lang="en-IN" dirty="0" err="1"/>
              <a:t>cypressnodejs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036D16-9890-C6B4-A2DE-0A475998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Cypress Jenkins</a:t>
            </a:r>
          </a:p>
        </p:txBody>
      </p:sp>
    </p:spTree>
    <p:extLst>
      <p:ext uri="{BB962C8B-B14F-4D97-AF65-F5344CB8AC3E}">
        <p14:creationId xmlns:p14="http://schemas.microsoft.com/office/powerpoint/2010/main" val="2821276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66C8B5-4B53-C636-70B1-2F348AE46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Cypress</a:t>
            </a:r>
          </a:p>
        </p:txBody>
      </p:sp>
      <p:pic>
        <p:nvPicPr>
          <p:cNvPr id="6146" name="Picture 2" descr="Difference between cypress and Non Cypress based test frameworks">
            <a:extLst>
              <a:ext uri="{FF2B5EF4-FFF2-40B4-BE49-F238E27FC236}">
                <a16:creationId xmlns:a16="http://schemas.microsoft.com/office/drawing/2014/main" id="{60CF840E-7A7C-DA34-0456-6BCF4AEC0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9144000" cy="397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9146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0ABEA0-B4C9-A95F-CAB6-D712AEEADB8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 err="1"/>
              <a:t>npm</a:t>
            </a:r>
            <a:r>
              <a:rPr lang="en-IN" dirty="0"/>
              <a:t> install @badeball/cypress-cucumber-preprocessor</a:t>
            </a:r>
          </a:p>
          <a:p>
            <a:r>
              <a:rPr lang="en-IN" dirty="0" err="1"/>
              <a:t>npm</a:t>
            </a:r>
            <a:r>
              <a:rPr lang="en-IN" dirty="0"/>
              <a:t> install @cypress/browserify-preprocessor</a:t>
            </a:r>
          </a:p>
          <a:p>
            <a:r>
              <a:rPr lang="en-IN"/>
              <a:t>yarn add cypress-cucumber-preprocessor@4.3.1</a:t>
            </a:r>
            <a:endParaRPr lang="en-IN" dirty="0"/>
          </a:p>
          <a:p>
            <a:r>
              <a:rPr lang="en-IN" dirty="0"/>
              <a:t>Create cucumber files</a:t>
            </a:r>
          </a:p>
          <a:p>
            <a:r>
              <a:rPr lang="en-IN" dirty="0"/>
              <a:t>Modify </a:t>
            </a:r>
            <a:r>
              <a:rPr lang="en-IN" dirty="0" err="1"/>
              <a:t>package.json</a:t>
            </a:r>
            <a:endParaRPr lang="en-IN" dirty="0"/>
          </a:p>
          <a:p>
            <a:r>
              <a:rPr lang="en-IN" dirty="0"/>
              <a:t>Modify cypress config file</a:t>
            </a:r>
          </a:p>
          <a:p>
            <a:r>
              <a:rPr lang="en-US" dirty="0" err="1"/>
              <a:t>npx</a:t>
            </a:r>
            <a:r>
              <a:rPr lang="en-US" dirty="0"/>
              <a:t> cypress run --env tags="@Smoke"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036D16-9890-C6B4-A2DE-0A475998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Cypress Cucumber</a:t>
            </a:r>
          </a:p>
        </p:txBody>
      </p:sp>
    </p:spTree>
    <p:extLst>
      <p:ext uri="{BB962C8B-B14F-4D97-AF65-F5344CB8AC3E}">
        <p14:creationId xmlns:p14="http://schemas.microsoft.com/office/powerpoint/2010/main" val="324444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6D3694-1378-B23B-A8FA-7040D63E3AA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https://kailash-pathak.medium.com/how-to-integrate-allure-report-in-cypress-2224f4ae815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3F3494-F4A8-4AC7-72C5-51573A73B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Cypress Allure</a:t>
            </a:r>
          </a:p>
        </p:txBody>
      </p:sp>
    </p:spTree>
    <p:extLst>
      <p:ext uri="{BB962C8B-B14F-4D97-AF65-F5344CB8AC3E}">
        <p14:creationId xmlns:p14="http://schemas.microsoft.com/office/powerpoint/2010/main" val="18397405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en-US" dirty="0"/>
              <a:t>E2E Testing</a:t>
            </a:r>
          </a:p>
          <a:p>
            <a:pPr lvl="1"/>
            <a:r>
              <a:rPr lang="en-US" dirty="0"/>
              <a:t>Cypress Testing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Summary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5EE52F-3987-4239-F3BD-140A6497A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Level of Satisfaction</a:t>
            </a:r>
          </a:p>
        </p:txBody>
      </p:sp>
      <p:pic>
        <p:nvPicPr>
          <p:cNvPr id="3074" name="Picture 2" descr="Cypress">
            <a:extLst>
              <a:ext uri="{FF2B5EF4-FFF2-40B4-BE49-F238E27FC236}">
                <a16:creationId xmlns:a16="http://schemas.microsoft.com/office/drawing/2014/main" id="{C7D6F5B1-688D-A005-56F5-B402DB833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2" r="4167" b="1495"/>
          <a:stretch/>
        </p:blipFill>
        <p:spPr bwMode="auto">
          <a:xfrm>
            <a:off x="684486" y="1319407"/>
            <a:ext cx="7775028" cy="536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657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Pencils_02_2012">
  <a:themeElements>
    <a:clrScheme name="SWF Template">
      <a:dk1>
        <a:srgbClr val="000000"/>
      </a:dk1>
      <a:lt1>
        <a:sysClr val="window" lastClr="FFFFFF"/>
      </a:lt1>
      <a:dk2>
        <a:srgbClr val="002266"/>
      </a:dk2>
      <a:lt2>
        <a:srgbClr val="BBBB00"/>
      </a:lt2>
      <a:accent1>
        <a:srgbClr val="00BBEE"/>
      </a:accent1>
      <a:accent2>
        <a:srgbClr val="FF9900"/>
      </a:accent2>
      <a:accent3>
        <a:srgbClr val="BBBB00"/>
      </a:accent3>
      <a:accent4>
        <a:srgbClr val="002266"/>
      </a:accent4>
      <a:accent5>
        <a:srgbClr val="DD4411"/>
      </a:accent5>
      <a:accent6>
        <a:srgbClr val="E1DD00"/>
      </a:accent6>
      <a:hlink>
        <a:srgbClr val="FF9900"/>
      </a:hlink>
      <a:folHlink>
        <a:srgbClr val="002266"/>
      </a:folHlink>
    </a:clrScheme>
    <a:fontScheme name="Accen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4DE32136F4D4F8B91DE44C434FF89" ma:contentTypeVersion="0" ma:contentTypeDescription="Create a new document." ma:contentTypeScope="" ma:versionID="51781ce6f9edcc76a54a87506d8d88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A6220E-5020-4ACE-A33D-0A412E4F47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14F291-B47C-48A1-B199-EBD0A7B4E780}">
  <ds:schemaRefs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C81C72F5-E8DF-4294-BFF4-1725915F8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Pencils_02_2012</Template>
  <TotalTime>15270</TotalTime>
  <Words>2650</Words>
  <Application>Microsoft Office PowerPoint</Application>
  <PresentationFormat>On-screen Show (4:3)</PresentationFormat>
  <Paragraphs>314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6" baseType="lpstr">
      <vt:lpstr>Arial</vt:lpstr>
      <vt:lpstr>Calibri</vt:lpstr>
      <vt:lpstr>Pencils_02_2012</vt:lpstr>
      <vt:lpstr>PowerPoint Presentation</vt:lpstr>
      <vt:lpstr>Goals</vt:lpstr>
      <vt:lpstr>Goals</vt:lpstr>
      <vt:lpstr>Introduction to Cypress</vt:lpstr>
      <vt:lpstr>Introduction to Cypress</vt:lpstr>
      <vt:lpstr>What is Cypress</vt:lpstr>
      <vt:lpstr>The Rise of Cypress Framework</vt:lpstr>
      <vt:lpstr>Why Cypress</vt:lpstr>
      <vt:lpstr>Level of Satisfaction</vt:lpstr>
      <vt:lpstr>Why Cypress?</vt:lpstr>
      <vt:lpstr>Why Cypress?</vt:lpstr>
      <vt:lpstr>Why Cypress?</vt:lpstr>
      <vt:lpstr>Why Cypress?</vt:lpstr>
      <vt:lpstr>Why Cypress?</vt:lpstr>
      <vt:lpstr>Features of Cypress Testing</vt:lpstr>
      <vt:lpstr>Features of Cypress Testing</vt:lpstr>
      <vt:lpstr>Features of Cypress Testing</vt:lpstr>
      <vt:lpstr>Cypress Drawbacks</vt:lpstr>
      <vt:lpstr>Cypress Architecture</vt:lpstr>
      <vt:lpstr>Cypress Architecture</vt:lpstr>
      <vt:lpstr>Cypress Architecture</vt:lpstr>
      <vt:lpstr>Cypress Architecture</vt:lpstr>
      <vt:lpstr>Cypress Architecture</vt:lpstr>
      <vt:lpstr>Browsers Supported by Cypress</vt:lpstr>
      <vt:lpstr>Browsers Supported by Cypress</vt:lpstr>
      <vt:lpstr>Selenium vs Cypress</vt:lpstr>
      <vt:lpstr>Selenium vs Cypress</vt:lpstr>
      <vt:lpstr>Selenium vs Cypress</vt:lpstr>
      <vt:lpstr>Selenium vs Cypress</vt:lpstr>
      <vt:lpstr>Selenium vs Cypress</vt:lpstr>
      <vt:lpstr>Cypress Installation</vt:lpstr>
      <vt:lpstr>Cypress Installation</vt:lpstr>
      <vt:lpstr>Cypress Installation</vt:lpstr>
      <vt:lpstr>What are the components of Cypress?</vt:lpstr>
      <vt:lpstr>What are the components of Cypress?</vt:lpstr>
      <vt:lpstr>What are the components of Cypress?</vt:lpstr>
      <vt:lpstr>What are the components of Cypress?</vt:lpstr>
      <vt:lpstr>What are the components of Cypress?</vt:lpstr>
      <vt:lpstr>What are the basic Constructs of Cypress</vt:lpstr>
      <vt:lpstr>What are the basic Constructs of Cypress</vt:lpstr>
      <vt:lpstr>How to write a Cypress Test Case?</vt:lpstr>
      <vt:lpstr>How to write a Cypress Test Case?</vt:lpstr>
      <vt:lpstr>How to write a Cypress Test Case?</vt:lpstr>
      <vt:lpstr>How to write a Cypress Test Case?</vt:lpstr>
      <vt:lpstr>How to Run Cypress Test Case from Console</vt:lpstr>
      <vt:lpstr>How to Run Cypress Test Case from Console</vt:lpstr>
      <vt:lpstr>Cypress Locators</vt:lpstr>
      <vt:lpstr>Cypress and xpath</vt:lpstr>
      <vt:lpstr>Assertions</vt:lpstr>
      <vt:lpstr>Assertions</vt:lpstr>
      <vt:lpstr>Assertions</vt:lpstr>
      <vt:lpstr>Assertions</vt:lpstr>
      <vt:lpstr>Assertions</vt:lpstr>
      <vt:lpstr>Assertions</vt:lpstr>
      <vt:lpstr>Assertions</vt:lpstr>
      <vt:lpstr>Assertions</vt:lpstr>
      <vt:lpstr>Chai Jquery</vt:lpstr>
      <vt:lpstr>Chai Jquery</vt:lpstr>
      <vt:lpstr>Chai Jquery</vt:lpstr>
      <vt:lpstr>Shan Chai</vt:lpstr>
      <vt:lpstr>Shan Chai</vt:lpstr>
      <vt:lpstr>Assertions</vt:lpstr>
      <vt:lpstr>Assertions</vt:lpstr>
      <vt:lpstr>Assertions</vt:lpstr>
      <vt:lpstr>Assertions</vt:lpstr>
      <vt:lpstr>Assertions</vt:lpstr>
      <vt:lpstr>Iframe</vt:lpstr>
      <vt:lpstr>PowerPoint Presentation</vt:lpstr>
      <vt:lpstr>Basic commands used in cypress</vt:lpstr>
      <vt:lpstr>Basic commands used in cypress</vt:lpstr>
      <vt:lpstr>Interacting with Elements</vt:lpstr>
      <vt:lpstr>Interacting with Elements</vt:lpstr>
      <vt:lpstr>PowerPoint Presentation</vt:lpstr>
      <vt:lpstr>Excel Data Fixture</vt:lpstr>
      <vt:lpstr>Page Object Model </vt:lpstr>
      <vt:lpstr>Advantages of POM</vt:lpstr>
      <vt:lpstr>Advantages of POM</vt:lpstr>
      <vt:lpstr>POM</vt:lpstr>
      <vt:lpstr>Cypress Jenkins</vt:lpstr>
      <vt:lpstr>Cypress Cucumber</vt:lpstr>
      <vt:lpstr>Cypress Allure</vt:lpstr>
      <vt:lpstr>PowerPoint Presentation</vt:lpstr>
      <vt:lpstr>Module Summary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erica.l.moeser</dc:creator>
  <dc:description/>
  <cp:lastModifiedBy>parameswari</cp:lastModifiedBy>
  <cp:revision>909</cp:revision>
  <dcterms:created xsi:type="dcterms:W3CDTF">2012-03-13T15:47:14Z</dcterms:created>
  <dcterms:modified xsi:type="dcterms:W3CDTF">2023-11-22T08:51:47Z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0x0101003104DE32136F4D4F8B91DE44C434FF89</vt:lpwstr>
  </property>
</Properties>
</file>